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65" r:id="rId3"/>
    <p:sldId id="257" r:id="rId4"/>
    <p:sldId id="258" r:id="rId5"/>
    <p:sldId id="259" r:id="rId6"/>
    <p:sldId id="260" r:id="rId7"/>
    <p:sldId id="261" r:id="rId8"/>
    <p:sldId id="262" r:id="rId9"/>
    <p:sldId id="263" r:id="rId10"/>
    <p:sldId id="264" r:id="rId11"/>
  </p:sldIdLst>
  <p:sldSz cx="14630400" cy="8229600"/>
  <p:notesSz cx="8229600" cy="14630400"/>
  <p:embeddedFontLst>
    <p:embeddedFont>
      <p:font typeface="Barlow Bold" panose="00000800000000000000" pitchFamily="2" charset="0"/>
      <p:bold r:id="rId13"/>
    </p:embeddedFont>
    <p:embeddedFont>
      <p:font typeface="Montserrat" panose="00000500000000000000"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38" d="100"/>
          <a:sy n="38" d="100"/>
        </p:scale>
        <p:origin x="72"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6030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659DA-73ED-4159-6A16-5F7AEC414B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42090-B22C-A8AE-F05D-25F6E6207F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407D6D-A8CE-26E4-75FF-CB0F487F9B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A37DDB-2C07-878D-A35E-2E62D3DD77EE}"/>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587400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8.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jp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jpeg"/><Relationship Id="rId5" Type="http://schemas.openxmlformats.org/officeDocument/2006/relationships/image" Target="../media/image4.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58309" y="899398"/>
            <a:ext cx="13481798" cy="1425416"/>
          </a:xfrm>
          <a:prstGeom prst="rect">
            <a:avLst/>
          </a:prstGeom>
          <a:noFill/>
          <a:ln/>
        </p:spPr>
        <p:txBody>
          <a:bodyPr wrap="square" lIns="0" tIns="0" rIns="0" bIns="0" rtlCol="0" anchor="t"/>
          <a:lstStyle/>
          <a:p>
            <a:pPr marL="0" indent="0" algn="l">
              <a:lnSpc>
                <a:spcPts val="5600"/>
              </a:lnSpc>
              <a:buNone/>
            </a:pPr>
            <a:r>
              <a:rPr lang="en-US" sz="3600" b="1" dirty="0">
                <a:solidFill>
                  <a:srgbClr val="2E3C4E"/>
                </a:solidFill>
                <a:latin typeface="Barlow Bold" pitchFamily="34" charset="0"/>
                <a:ea typeface="Barlow Bold" pitchFamily="34" charset="-122"/>
                <a:cs typeface="Barlow Bold" pitchFamily="34" charset="-120"/>
              </a:rPr>
              <a:t>Project Title:Predicting Deceptive Bowling Deliveries in Cricket</a:t>
            </a:r>
            <a:endParaRPr lang="en-US" sz="3600" dirty="0"/>
          </a:p>
        </p:txBody>
      </p:sp>
      <p:sp>
        <p:nvSpPr>
          <p:cNvPr id="4" name="Text 1"/>
          <p:cNvSpPr/>
          <p:nvPr/>
        </p:nvSpPr>
        <p:spPr>
          <a:xfrm>
            <a:off x="758309" y="2649736"/>
            <a:ext cx="7627382" cy="2080260"/>
          </a:xfrm>
          <a:prstGeom prst="rect">
            <a:avLst/>
          </a:prstGeom>
          <a:noFill/>
          <a:ln/>
        </p:spPr>
        <p:txBody>
          <a:bodyPr wrap="square" lIns="0" tIns="0" rIns="0" bIns="0" rtlCol="0" anchor="t"/>
          <a:lstStyle/>
          <a:p>
            <a:pPr marL="0" indent="0" algn="l">
              <a:lnSpc>
                <a:spcPts val="2700"/>
              </a:lnSpc>
              <a:buNone/>
            </a:pPr>
            <a:endParaRPr lang="en-US" sz="1700" dirty="0"/>
          </a:p>
        </p:txBody>
      </p:sp>
      <p:sp>
        <p:nvSpPr>
          <p:cNvPr id="5" name="Text 2"/>
          <p:cNvSpPr/>
          <p:nvPr/>
        </p:nvSpPr>
        <p:spPr>
          <a:xfrm>
            <a:off x="758309" y="4973717"/>
            <a:ext cx="7627382" cy="1733550"/>
          </a:xfrm>
          <a:prstGeom prst="rect">
            <a:avLst/>
          </a:prstGeom>
          <a:noFill/>
          <a:ln/>
        </p:spPr>
        <p:txBody>
          <a:bodyPr wrap="square" lIns="0" tIns="0" rIns="0" bIns="0" rtlCol="0" anchor="t"/>
          <a:lstStyle/>
          <a:p>
            <a:pPr marL="0" indent="0" algn="l">
              <a:lnSpc>
                <a:spcPts val="2700"/>
              </a:lnSpc>
              <a:buNone/>
            </a:pPr>
            <a:endParaRPr lang="en-US" sz="1700" dirty="0"/>
          </a:p>
        </p:txBody>
      </p:sp>
      <p:sp>
        <p:nvSpPr>
          <p:cNvPr id="6" name="Shape 3"/>
          <p:cNvSpPr/>
          <p:nvPr/>
        </p:nvSpPr>
        <p:spPr>
          <a:xfrm>
            <a:off x="758309" y="6967180"/>
            <a:ext cx="346591" cy="346591"/>
          </a:xfrm>
          <a:prstGeom prst="roundRect">
            <a:avLst>
              <a:gd name="adj" fmla="val 26380043"/>
            </a:avLst>
          </a:prstGeom>
          <a:noFill/>
          <a:ln w="7620">
            <a:solidFill>
              <a:srgbClr val="FFFFFF"/>
            </a:solidFill>
            <a:prstDash val="solid"/>
          </a:ln>
        </p:spPr>
        <p:txBody>
          <a:bodyPr/>
          <a:lstStyle/>
          <a:p>
            <a:endParaRPr lang="en-IN"/>
          </a:p>
        </p:txBody>
      </p:sp>
      <p:sp>
        <p:nvSpPr>
          <p:cNvPr id="8" name="Text 4"/>
          <p:cNvSpPr/>
          <p:nvPr/>
        </p:nvSpPr>
        <p:spPr>
          <a:xfrm>
            <a:off x="1213128" y="6950988"/>
            <a:ext cx="919520" cy="379214"/>
          </a:xfrm>
          <a:prstGeom prst="rect">
            <a:avLst/>
          </a:prstGeom>
          <a:noFill/>
          <a:ln/>
        </p:spPr>
        <p:txBody>
          <a:bodyPr wrap="none" lIns="0" tIns="0" rIns="0" bIns="0" rtlCol="0" anchor="t"/>
          <a:lstStyle/>
          <a:p>
            <a:pPr marL="0" indent="0" algn="l">
              <a:lnSpc>
                <a:spcPts val="2950"/>
              </a:lnSpc>
              <a:buNone/>
            </a:pPr>
            <a:endParaRPr lang="en-US" sz="2100" dirty="0"/>
          </a:p>
        </p:txBody>
      </p:sp>
      <p:sp>
        <p:nvSpPr>
          <p:cNvPr id="11" name="TextBox 10">
            <a:extLst>
              <a:ext uri="{FF2B5EF4-FFF2-40B4-BE49-F238E27FC236}">
                <a16:creationId xmlns:a16="http://schemas.microsoft.com/office/drawing/2014/main" id="{3CA3D7D7-FD38-E04E-E5B6-D4A5B5AFE975}"/>
              </a:ext>
            </a:extLst>
          </p:cNvPr>
          <p:cNvSpPr txBox="1"/>
          <p:nvPr/>
        </p:nvSpPr>
        <p:spPr>
          <a:xfrm>
            <a:off x="903249" y="4336524"/>
            <a:ext cx="10359483" cy="2554545"/>
          </a:xfrm>
          <a:prstGeom prst="rect">
            <a:avLst/>
          </a:prstGeom>
          <a:noFill/>
        </p:spPr>
        <p:txBody>
          <a:bodyPr wrap="square" rtlCol="0">
            <a:spAutoFit/>
          </a:bodyPr>
          <a:lstStyle/>
          <a:p>
            <a:endParaRPr lang="en-IN" sz="4000" dirty="0"/>
          </a:p>
          <a:p>
            <a:r>
              <a:rPr lang="en-IN" sz="4000" dirty="0"/>
              <a:t>	 Sanchit Kumar               (2024201042)</a:t>
            </a:r>
          </a:p>
          <a:p>
            <a:r>
              <a:rPr lang="en-IN" sz="4000" dirty="0"/>
              <a:t>	 Shivendra Pratap Singh(2024202022)</a:t>
            </a:r>
          </a:p>
          <a:p>
            <a:r>
              <a:rPr lang="en-IN" sz="4000" dirty="0"/>
              <a:t>	 Utkarsh Sachan              (2024201012)</a:t>
            </a:r>
          </a:p>
        </p:txBody>
      </p:sp>
      <p:pic>
        <p:nvPicPr>
          <p:cNvPr id="13" name="Picture 12" descr="A hand holding a ball&#10;&#10;AI-generated content may be incorrect.">
            <a:extLst>
              <a:ext uri="{FF2B5EF4-FFF2-40B4-BE49-F238E27FC236}">
                <a16:creationId xmlns:a16="http://schemas.microsoft.com/office/drawing/2014/main" id="{650F6A54-D790-BBDE-C7CB-FBC22A5160C2}"/>
              </a:ext>
            </a:extLst>
          </p:cNvPr>
          <p:cNvPicPr>
            <a:picLocks noChangeAspect="1"/>
          </p:cNvPicPr>
          <p:nvPr/>
        </p:nvPicPr>
        <p:blipFill>
          <a:blip r:embed="rId5"/>
          <a:stretch>
            <a:fillRect/>
          </a:stretch>
        </p:blipFill>
        <p:spPr>
          <a:xfrm>
            <a:off x="2132648" y="1589008"/>
            <a:ext cx="9753600" cy="3333750"/>
          </a:xfrm>
          <a:prstGeom prst="rect">
            <a:avLst/>
          </a:prstGeom>
        </p:spPr>
      </p:pic>
      <p:pic>
        <p:nvPicPr>
          <p:cNvPr id="15" name="Picture 14" descr="Cricket equipment">
            <a:extLst>
              <a:ext uri="{FF2B5EF4-FFF2-40B4-BE49-F238E27FC236}">
                <a16:creationId xmlns:a16="http://schemas.microsoft.com/office/drawing/2014/main" id="{59506E53-7584-B52A-21F9-70D8116BBFF8}"/>
              </a:ext>
            </a:extLst>
          </p:cNvPr>
          <p:cNvPicPr>
            <a:picLocks noChangeAspect="1"/>
          </p:cNvPicPr>
          <p:nvPr/>
        </p:nvPicPr>
        <p:blipFill>
          <a:blip r:embed="rId6"/>
          <a:stretch>
            <a:fillRect/>
          </a:stretch>
        </p:blipFill>
        <p:spPr>
          <a:xfrm>
            <a:off x="12835054" y="7738946"/>
            <a:ext cx="1795345" cy="490654"/>
          </a:xfrm>
          <a:prstGeom prst="rect">
            <a:avLst/>
          </a:prstGeom>
        </p:spPr>
      </p:pic>
      <p:pic>
        <p:nvPicPr>
          <p:cNvPr id="9" name="Audio 8">
            <a:hlinkClick r:id="" action="ppaction://media"/>
            <a:extLst>
              <a:ext uri="{FF2B5EF4-FFF2-40B4-BE49-F238E27FC236}">
                <a16:creationId xmlns:a16="http://schemas.microsoft.com/office/drawing/2014/main" id="{A24603E3-9D12-73C6-EFAB-6DC33923806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290" t="-203290" r="-203290" b="-203290"/>
          <a:stretch>
            <a:fillRect/>
          </a:stretch>
        </p:blipFill>
        <p:spPr>
          <a:xfrm>
            <a:off x="12062765" y="5661965"/>
            <a:ext cx="2468880" cy="2468880"/>
          </a:xfrm>
          <a:prstGeom prst="ellipse">
            <a:avLst/>
          </a:prstGeom>
        </p:spPr>
      </p:pic>
    </p:spTree>
  </p:cSld>
  <p:clrMapOvr>
    <a:masterClrMapping/>
  </p:clrMapOvr>
  <p:transition spd="slow" advTm="1744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44709" y="728901"/>
            <a:ext cx="7627382" cy="1425416"/>
          </a:xfrm>
          <a:prstGeom prst="rect">
            <a:avLst/>
          </a:prstGeom>
          <a:noFill/>
          <a:ln/>
        </p:spPr>
        <p:txBody>
          <a:bodyPr wrap="squar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Conclusions and Future Directions</a:t>
            </a:r>
            <a:endParaRPr lang="en-US" sz="4450" dirty="0"/>
          </a:p>
        </p:txBody>
      </p:sp>
      <p:sp>
        <p:nvSpPr>
          <p:cNvPr id="4" name="Shape 1"/>
          <p:cNvSpPr/>
          <p:nvPr/>
        </p:nvSpPr>
        <p:spPr>
          <a:xfrm>
            <a:off x="6244709" y="2479238"/>
            <a:ext cx="487442" cy="487442"/>
          </a:xfrm>
          <a:prstGeom prst="roundRect">
            <a:avLst>
              <a:gd name="adj" fmla="val 66673"/>
            </a:avLst>
          </a:prstGeom>
          <a:solidFill>
            <a:srgbClr val="D4E9F7"/>
          </a:solidFill>
          <a:ln w="7620">
            <a:solidFill>
              <a:srgbClr val="BACFDD"/>
            </a:solidFill>
            <a:prstDash val="solid"/>
          </a:ln>
        </p:spPr>
        <p:txBody>
          <a:bodyPr/>
          <a:lstStyle/>
          <a:p>
            <a:endParaRPr lang="en-IN"/>
          </a:p>
        </p:txBody>
      </p:sp>
      <p:sp>
        <p:nvSpPr>
          <p:cNvPr id="5" name="Text 2"/>
          <p:cNvSpPr/>
          <p:nvPr/>
        </p:nvSpPr>
        <p:spPr>
          <a:xfrm>
            <a:off x="6948726" y="255365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Summary</a:t>
            </a:r>
            <a:endParaRPr lang="en-US" sz="2200" dirty="0"/>
          </a:p>
        </p:txBody>
      </p:sp>
      <p:sp>
        <p:nvSpPr>
          <p:cNvPr id="6" name="Text 3"/>
          <p:cNvSpPr/>
          <p:nvPr/>
        </p:nvSpPr>
        <p:spPr>
          <a:xfrm>
            <a:off x="6948726" y="3039785"/>
            <a:ext cx="2974300" cy="242697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LSTM models outperform classical approaches by capturing temporal dependencies, but require careful tuning to handle class imbalance and noisy labels.</a:t>
            </a:r>
            <a:endParaRPr lang="en-US" sz="1700" dirty="0"/>
          </a:p>
        </p:txBody>
      </p:sp>
      <p:sp>
        <p:nvSpPr>
          <p:cNvPr id="7" name="Shape 4"/>
          <p:cNvSpPr/>
          <p:nvPr/>
        </p:nvSpPr>
        <p:spPr>
          <a:xfrm>
            <a:off x="10193774" y="2479238"/>
            <a:ext cx="487442" cy="487442"/>
          </a:xfrm>
          <a:prstGeom prst="roundRect">
            <a:avLst>
              <a:gd name="adj" fmla="val 66673"/>
            </a:avLst>
          </a:prstGeom>
          <a:solidFill>
            <a:srgbClr val="D4E9F7"/>
          </a:solidFill>
          <a:ln w="7620">
            <a:solidFill>
              <a:srgbClr val="BACFDD"/>
            </a:solidFill>
            <a:prstDash val="solid"/>
          </a:ln>
        </p:spPr>
        <p:txBody>
          <a:bodyPr/>
          <a:lstStyle/>
          <a:p>
            <a:endParaRPr lang="en-IN"/>
          </a:p>
        </p:txBody>
      </p:sp>
      <p:sp>
        <p:nvSpPr>
          <p:cNvPr id="8" name="Text 5"/>
          <p:cNvSpPr/>
          <p:nvPr/>
        </p:nvSpPr>
        <p:spPr>
          <a:xfrm>
            <a:off x="10897791" y="255365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Recommendations</a:t>
            </a:r>
            <a:endParaRPr lang="en-US" sz="2200" dirty="0"/>
          </a:p>
        </p:txBody>
      </p:sp>
      <p:sp>
        <p:nvSpPr>
          <p:cNvPr id="9" name="Text 6"/>
          <p:cNvSpPr/>
          <p:nvPr/>
        </p:nvSpPr>
        <p:spPr>
          <a:xfrm>
            <a:off x="10897791" y="3039785"/>
            <a:ext cx="2974300" cy="208026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Use simpler models for stability, adjust class weights carefully, and increase early stopping patience. Hybrid models may enhance detection.</a:t>
            </a:r>
            <a:endParaRPr lang="en-US" sz="1700" dirty="0"/>
          </a:p>
        </p:txBody>
      </p:sp>
      <p:sp>
        <p:nvSpPr>
          <p:cNvPr id="10" name="Shape 7"/>
          <p:cNvSpPr/>
          <p:nvPr/>
        </p:nvSpPr>
        <p:spPr>
          <a:xfrm>
            <a:off x="6244709" y="5900023"/>
            <a:ext cx="487442" cy="487442"/>
          </a:xfrm>
          <a:prstGeom prst="roundRect">
            <a:avLst>
              <a:gd name="adj" fmla="val 66673"/>
            </a:avLst>
          </a:prstGeom>
          <a:solidFill>
            <a:srgbClr val="D4E9F7"/>
          </a:solidFill>
          <a:ln w="7620">
            <a:solidFill>
              <a:srgbClr val="BACFDD"/>
            </a:solidFill>
            <a:prstDash val="solid"/>
          </a:ln>
        </p:spPr>
        <p:txBody>
          <a:bodyPr/>
          <a:lstStyle/>
          <a:p>
            <a:endParaRPr lang="en-IN"/>
          </a:p>
        </p:txBody>
      </p:sp>
      <p:sp>
        <p:nvSpPr>
          <p:cNvPr id="11" name="Text 8"/>
          <p:cNvSpPr/>
          <p:nvPr/>
        </p:nvSpPr>
        <p:spPr>
          <a:xfrm>
            <a:off x="6948726" y="597443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Future Work</a:t>
            </a:r>
            <a:endParaRPr lang="en-US" sz="2200" dirty="0"/>
          </a:p>
        </p:txBody>
      </p:sp>
      <p:sp>
        <p:nvSpPr>
          <p:cNvPr id="12" name="Text 9"/>
          <p:cNvSpPr/>
          <p:nvPr/>
        </p:nvSpPr>
        <p:spPr>
          <a:xfrm>
            <a:off x="6948726" y="6460569"/>
            <a:ext cx="6923365"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Explore attention mechanisms, multimodal inputs like video, and adversarial training to improve generalization and interpretability in cricket analytics.</a:t>
            </a:r>
            <a:endParaRPr lang="en-US" sz="1700" dirty="0"/>
          </a:p>
        </p:txBody>
      </p:sp>
      <p:pic>
        <p:nvPicPr>
          <p:cNvPr id="13" name="Picture 12" descr="Cricket equipment">
            <a:extLst>
              <a:ext uri="{FF2B5EF4-FFF2-40B4-BE49-F238E27FC236}">
                <a16:creationId xmlns:a16="http://schemas.microsoft.com/office/drawing/2014/main" id="{6072FB81-4E70-CEDE-5F8F-416B54744E67}"/>
              </a:ext>
            </a:extLst>
          </p:cNvPr>
          <p:cNvPicPr>
            <a:picLocks noChangeAspect="1"/>
          </p:cNvPicPr>
          <p:nvPr/>
        </p:nvPicPr>
        <p:blipFill>
          <a:blip r:embed="rId4"/>
          <a:stretch>
            <a:fillRect/>
          </a:stretch>
        </p:blipFill>
        <p:spPr>
          <a:xfrm>
            <a:off x="12835054" y="7738946"/>
            <a:ext cx="1795345" cy="49065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ED69C-9C5F-A3EE-00E7-10CC1D846F7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FD527AC-BB87-5F98-A659-B08C6FF9032A}"/>
              </a:ext>
            </a:extLst>
          </p:cNvPr>
          <p:cNvPicPr>
            <a:picLocks noChangeAspect="1"/>
          </p:cNvPicPr>
          <p:nvPr/>
        </p:nvPicPr>
        <p:blipFill>
          <a:blip r:embed="rId5"/>
          <a:stretch>
            <a:fillRect/>
          </a:stretch>
        </p:blipFill>
        <p:spPr>
          <a:xfrm>
            <a:off x="8869680" y="0"/>
            <a:ext cx="5760720" cy="8229600"/>
          </a:xfrm>
          <a:prstGeom prst="rect">
            <a:avLst/>
          </a:prstGeom>
        </p:spPr>
      </p:pic>
      <p:sp>
        <p:nvSpPr>
          <p:cNvPr id="3" name="Text 0">
            <a:extLst>
              <a:ext uri="{FF2B5EF4-FFF2-40B4-BE49-F238E27FC236}">
                <a16:creationId xmlns:a16="http://schemas.microsoft.com/office/drawing/2014/main" id="{8425EE33-08A8-CBD1-FD93-346245F89CC7}"/>
              </a:ext>
            </a:extLst>
          </p:cNvPr>
          <p:cNvSpPr/>
          <p:nvPr/>
        </p:nvSpPr>
        <p:spPr>
          <a:xfrm>
            <a:off x="758309" y="899398"/>
            <a:ext cx="7627382" cy="1425416"/>
          </a:xfrm>
          <a:prstGeom prst="rect">
            <a:avLst/>
          </a:prstGeom>
          <a:noFill/>
          <a:ln/>
        </p:spPr>
        <p:txBody>
          <a:bodyPr wrap="squar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Predicting Deceptive Bowling Deliveries in Cricket</a:t>
            </a:r>
            <a:endParaRPr lang="en-US" sz="4450" dirty="0"/>
          </a:p>
        </p:txBody>
      </p:sp>
      <p:sp>
        <p:nvSpPr>
          <p:cNvPr id="4" name="Text 1">
            <a:extLst>
              <a:ext uri="{FF2B5EF4-FFF2-40B4-BE49-F238E27FC236}">
                <a16:creationId xmlns:a16="http://schemas.microsoft.com/office/drawing/2014/main" id="{4E3375D7-9187-228B-A34B-AB50FE7290B4}"/>
              </a:ext>
            </a:extLst>
          </p:cNvPr>
          <p:cNvSpPr/>
          <p:nvPr/>
        </p:nvSpPr>
        <p:spPr>
          <a:xfrm>
            <a:off x="758309" y="2649736"/>
            <a:ext cx="7627382" cy="208026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This presentation explores a novel approach to predicting deceptive bowling deliveries in cricket using statistical and deep learning methods. Deceptive deliveries deviate from a bowler’s norm and can surprise batsmen, impacting match outcomes. By analyzing ball-by-ball data from the 2015 Cricket World Cup, we aim to enhance tactical planning and strategic decision-making for players and coaches.</a:t>
            </a:r>
            <a:endParaRPr lang="en-US" sz="1700" dirty="0"/>
          </a:p>
        </p:txBody>
      </p:sp>
      <p:sp>
        <p:nvSpPr>
          <p:cNvPr id="5" name="Text 2">
            <a:extLst>
              <a:ext uri="{FF2B5EF4-FFF2-40B4-BE49-F238E27FC236}">
                <a16:creationId xmlns:a16="http://schemas.microsoft.com/office/drawing/2014/main" id="{EC2F6908-4836-7FB6-57E6-E549DC219F80}"/>
              </a:ext>
            </a:extLst>
          </p:cNvPr>
          <p:cNvSpPr/>
          <p:nvPr/>
        </p:nvSpPr>
        <p:spPr>
          <a:xfrm>
            <a:off x="758309" y="4973717"/>
            <a:ext cx="7627382" cy="173355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Our approach uses an Exponentially Weighted Moving Average (EWMA) to define deception and evaluates models including Logistic Regression, Random Forest, and LSTM neural networks. We focus on temporal patterns across sequences of deliveries to improve prediction accuracy.</a:t>
            </a:r>
            <a:endParaRPr lang="en-US" sz="1700" dirty="0"/>
          </a:p>
        </p:txBody>
      </p:sp>
      <p:sp>
        <p:nvSpPr>
          <p:cNvPr id="6" name="Shape 3">
            <a:extLst>
              <a:ext uri="{FF2B5EF4-FFF2-40B4-BE49-F238E27FC236}">
                <a16:creationId xmlns:a16="http://schemas.microsoft.com/office/drawing/2014/main" id="{AA7EB8DA-9730-DB14-B290-64F0A3489FD2}"/>
              </a:ext>
            </a:extLst>
          </p:cNvPr>
          <p:cNvSpPr/>
          <p:nvPr/>
        </p:nvSpPr>
        <p:spPr>
          <a:xfrm>
            <a:off x="758309" y="6967180"/>
            <a:ext cx="346591" cy="346591"/>
          </a:xfrm>
          <a:prstGeom prst="roundRect">
            <a:avLst>
              <a:gd name="adj" fmla="val 26380043"/>
            </a:avLst>
          </a:prstGeom>
          <a:noFill/>
          <a:ln w="7620">
            <a:solidFill>
              <a:srgbClr val="FFFFFF"/>
            </a:solidFill>
            <a:prstDash val="solid"/>
          </a:ln>
        </p:spPr>
        <p:txBody>
          <a:bodyPr/>
          <a:lstStyle/>
          <a:p>
            <a:endParaRPr lang="en-IN"/>
          </a:p>
        </p:txBody>
      </p:sp>
      <p:sp>
        <p:nvSpPr>
          <p:cNvPr id="8" name="Text 4">
            <a:extLst>
              <a:ext uri="{FF2B5EF4-FFF2-40B4-BE49-F238E27FC236}">
                <a16:creationId xmlns:a16="http://schemas.microsoft.com/office/drawing/2014/main" id="{192E0E75-5DC3-B1ED-86D2-89FA7706474E}"/>
              </a:ext>
            </a:extLst>
          </p:cNvPr>
          <p:cNvSpPr/>
          <p:nvPr/>
        </p:nvSpPr>
        <p:spPr>
          <a:xfrm>
            <a:off x="1213128" y="6950988"/>
            <a:ext cx="919520" cy="379214"/>
          </a:xfrm>
          <a:prstGeom prst="rect">
            <a:avLst/>
          </a:prstGeom>
          <a:noFill/>
          <a:ln/>
        </p:spPr>
        <p:txBody>
          <a:bodyPr wrap="none" lIns="0" tIns="0" rIns="0" bIns="0" rtlCol="0" anchor="t"/>
          <a:lstStyle/>
          <a:p>
            <a:pPr marL="0" indent="0" algn="l">
              <a:lnSpc>
                <a:spcPts val="2950"/>
              </a:lnSpc>
              <a:buNone/>
            </a:pPr>
            <a:endParaRPr lang="en-US" sz="2100" dirty="0"/>
          </a:p>
        </p:txBody>
      </p:sp>
      <p:pic>
        <p:nvPicPr>
          <p:cNvPr id="9" name="Audio 8">
            <a:hlinkClick r:id="" action="ppaction://media"/>
            <a:extLst>
              <a:ext uri="{FF2B5EF4-FFF2-40B4-BE49-F238E27FC236}">
                <a16:creationId xmlns:a16="http://schemas.microsoft.com/office/drawing/2014/main" id="{6117EB5D-2591-BDC4-80F4-893337E3BA9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290" t="-203290" r="-203290" b="-203290"/>
          <a:stretch>
            <a:fillRect/>
          </a:stretch>
        </p:blipFill>
        <p:spPr>
          <a:xfrm>
            <a:off x="12062765" y="5661965"/>
            <a:ext cx="2468880" cy="2468880"/>
          </a:xfrm>
          <a:prstGeom prst="ellipse">
            <a:avLst/>
          </a:prstGeom>
        </p:spPr>
      </p:pic>
    </p:spTree>
    <p:extLst>
      <p:ext uri="{BB962C8B-B14F-4D97-AF65-F5344CB8AC3E}">
        <p14:creationId xmlns:p14="http://schemas.microsoft.com/office/powerpoint/2010/main" val="1366994567"/>
      </p:ext>
    </p:extLst>
  </p:cSld>
  <p:clrMapOvr>
    <a:masterClrMapping/>
  </p:clrMapOvr>
  <mc:AlternateContent xmlns:mc="http://schemas.openxmlformats.org/markup-compatibility/2006">
    <mc:Choice xmlns:p14="http://schemas.microsoft.com/office/powerpoint/2010/main" Requires="p14">
      <p:transition spd="slow" p14:dur="2000" advTm="14216"/>
    </mc:Choice>
    <mc:Fallback>
      <p:transition spd="slow" advTm="14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8869680" y="0"/>
            <a:ext cx="5760720" cy="8229600"/>
          </a:xfrm>
          <a:prstGeom prst="rect">
            <a:avLst/>
          </a:prstGeom>
        </p:spPr>
      </p:pic>
      <p:sp>
        <p:nvSpPr>
          <p:cNvPr id="3" name="Text 0"/>
          <p:cNvSpPr/>
          <p:nvPr/>
        </p:nvSpPr>
        <p:spPr>
          <a:xfrm>
            <a:off x="758309" y="992981"/>
            <a:ext cx="7409855"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Data and Feature Engineering</a:t>
            </a:r>
            <a:endParaRPr lang="en-US" sz="4450" dirty="0"/>
          </a:p>
        </p:txBody>
      </p:sp>
      <p:sp>
        <p:nvSpPr>
          <p:cNvPr id="4" name="Shape 1"/>
          <p:cNvSpPr/>
          <p:nvPr/>
        </p:nvSpPr>
        <p:spPr>
          <a:xfrm>
            <a:off x="758309" y="2030611"/>
            <a:ext cx="3705463" cy="3014782"/>
          </a:xfrm>
          <a:prstGeom prst="roundRect">
            <a:avLst>
              <a:gd name="adj" fmla="val 10780"/>
            </a:avLst>
          </a:prstGeom>
          <a:solidFill>
            <a:srgbClr val="D4E9F7"/>
          </a:solidFill>
          <a:ln w="7620">
            <a:solidFill>
              <a:srgbClr val="BACFDD"/>
            </a:solidFill>
            <a:prstDash val="solid"/>
          </a:ln>
        </p:spPr>
        <p:txBody>
          <a:bodyPr/>
          <a:lstStyle/>
          <a:p>
            <a:endParaRPr lang="en-IN"/>
          </a:p>
        </p:txBody>
      </p:sp>
      <p:sp>
        <p:nvSpPr>
          <p:cNvPr id="5" name="Text 2"/>
          <p:cNvSpPr/>
          <p:nvPr/>
        </p:nvSpPr>
        <p:spPr>
          <a:xfrm>
            <a:off x="982504" y="2254806"/>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Dataset</a:t>
            </a:r>
            <a:endParaRPr lang="en-US" sz="2200" dirty="0"/>
          </a:p>
        </p:txBody>
      </p:sp>
      <p:sp>
        <p:nvSpPr>
          <p:cNvPr id="6" name="Text 3"/>
          <p:cNvSpPr/>
          <p:nvPr/>
        </p:nvSpPr>
        <p:spPr>
          <a:xfrm>
            <a:off x="982504" y="2740938"/>
            <a:ext cx="3257074" cy="208026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25,722 deliveries from the 2015 Cricket World Cup with features like landing and ending coordinates, ball speed, and bowler type (fast, medium, spin).</a:t>
            </a:r>
            <a:endParaRPr lang="en-US" sz="1700" dirty="0"/>
          </a:p>
        </p:txBody>
      </p:sp>
      <p:sp>
        <p:nvSpPr>
          <p:cNvPr id="7" name="Shape 4"/>
          <p:cNvSpPr/>
          <p:nvPr/>
        </p:nvSpPr>
        <p:spPr>
          <a:xfrm>
            <a:off x="4680347" y="2030611"/>
            <a:ext cx="3705463" cy="3014782"/>
          </a:xfrm>
          <a:prstGeom prst="roundRect">
            <a:avLst>
              <a:gd name="adj" fmla="val 10780"/>
            </a:avLst>
          </a:prstGeom>
          <a:solidFill>
            <a:srgbClr val="D4E9F7"/>
          </a:solidFill>
          <a:ln w="7620">
            <a:solidFill>
              <a:srgbClr val="BACFDD"/>
            </a:solidFill>
            <a:prstDash val="solid"/>
          </a:ln>
        </p:spPr>
        <p:txBody>
          <a:bodyPr/>
          <a:lstStyle/>
          <a:p>
            <a:endParaRPr lang="en-IN"/>
          </a:p>
        </p:txBody>
      </p:sp>
      <p:sp>
        <p:nvSpPr>
          <p:cNvPr id="8" name="Text 5"/>
          <p:cNvSpPr/>
          <p:nvPr/>
        </p:nvSpPr>
        <p:spPr>
          <a:xfrm>
            <a:off x="4904542" y="2254806"/>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Preprocessing</a:t>
            </a:r>
            <a:endParaRPr lang="en-US" sz="2200" dirty="0"/>
          </a:p>
        </p:txBody>
      </p:sp>
      <p:sp>
        <p:nvSpPr>
          <p:cNvPr id="9" name="Text 6"/>
          <p:cNvSpPr/>
          <p:nvPr/>
        </p:nvSpPr>
        <p:spPr>
          <a:xfrm>
            <a:off x="4904542" y="2740938"/>
            <a:ext cx="3257074" cy="208026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Handled missing values by imputation, encoded categorical variables, and normalized features using z-scores per bowler type for consistency.</a:t>
            </a:r>
            <a:endParaRPr lang="en-US" sz="1700" dirty="0"/>
          </a:p>
        </p:txBody>
      </p:sp>
      <p:sp>
        <p:nvSpPr>
          <p:cNvPr id="10" name="Shape 7"/>
          <p:cNvSpPr/>
          <p:nvPr/>
        </p:nvSpPr>
        <p:spPr>
          <a:xfrm>
            <a:off x="758309" y="5261967"/>
            <a:ext cx="7627382" cy="1974652"/>
          </a:xfrm>
          <a:prstGeom prst="roundRect">
            <a:avLst>
              <a:gd name="adj" fmla="val 16458"/>
            </a:avLst>
          </a:prstGeom>
          <a:solidFill>
            <a:srgbClr val="D4E9F7"/>
          </a:solidFill>
          <a:ln w="7620">
            <a:solidFill>
              <a:srgbClr val="BACFDD"/>
            </a:solidFill>
            <a:prstDash val="solid"/>
          </a:ln>
        </p:spPr>
        <p:txBody>
          <a:bodyPr/>
          <a:lstStyle/>
          <a:p>
            <a:endParaRPr lang="en-IN"/>
          </a:p>
        </p:txBody>
      </p:sp>
      <p:sp>
        <p:nvSpPr>
          <p:cNvPr id="11" name="Text 8"/>
          <p:cNvSpPr/>
          <p:nvPr/>
        </p:nvSpPr>
        <p:spPr>
          <a:xfrm>
            <a:off x="982504" y="548616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Labeling Deception</a:t>
            </a:r>
            <a:endParaRPr lang="en-US" sz="2200" dirty="0"/>
          </a:p>
        </p:txBody>
      </p:sp>
      <p:sp>
        <p:nvSpPr>
          <p:cNvPr id="12" name="Text 9"/>
          <p:cNvSpPr/>
          <p:nvPr/>
        </p:nvSpPr>
        <p:spPr>
          <a:xfrm>
            <a:off x="982504" y="5972294"/>
            <a:ext cx="7178993"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Defined deceptive deliveries as those deviating more than two standard deviations from the EWMA baseline of their bowler-type group, capturing unusual delivery patterns.</a:t>
            </a:r>
            <a:endParaRPr lang="en-US" sz="1700" dirty="0"/>
          </a:p>
        </p:txBody>
      </p:sp>
      <p:pic>
        <p:nvPicPr>
          <p:cNvPr id="14" name="Audio 13">
            <a:hlinkClick r:id="" action="ppaction://media"/>
            <a:extLst>
              <a:ext uri="{FF2B5EF4-FFF2-40B4-BE49-F238E27FC236}">
                <a16:creationId xmlns:a16="http://schemas.microsoft.com/office/drawing/2014/main" id="{19E4B152-303C-704B-8DCA-CC297FE0DC0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290" t="-203290" r="-203290" b="-203290"/>
          <a:stretch>
            <a:fillRect/>
          </a:stretch>
        </p:blipFill>
        <p:spPr>
          <a:xfrm>
            <a:off x="12062765" y="5661965"/>
            <a:ext cx="2468880" cy="2468880"/>
          </a:xfrm>
          <a:prstGeom prst="ellipse">
            <a:avLst/>
          </a:prstGeom>
        </p:spPr>
      </p:pic>
    </p:spTree>
  </p:cSld>
  <p:clrMapOvr>
    <a:masterClrMapping/>
  </p:clrMapOvr>
  <p:transition spd="slow" advTm="44092">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2567583"/>
            <a:ext cx="8755737"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Model Development and Evaluation</a:t>
            </a:r>
            <a:endParaRPr lang="en-US" sz="4450" dirty="0"/>
          </a:p>
        </p:txBody>
      </p:sp>
      <p:sp>
        <p:nvSpPr>
          <p:cNvPr id="3" name="Text 1"/>
          <p:cNvSpPr/>
          <p:nvPr/>
        </p:nvSpPr>
        <p:spPr>
          <a:xfrm>
            <a:off x="758309" y="382178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E3C4E"/>
                </a:solidFill>
                <a:latin typeface="Barlow Bold" pitchFamily="34" charset="0"/>
                <a:ea typeface="Barlow Bold" pitchFamily="34" charset="-122"/>
                <a:cs typeface="Barlow Bold" pitchFamily="34" charset="-120"/>
              </a:rPr>
              <a:t>Models Evaluated</a:t>
            </a:r>
            <a:endParaRPr lang="en-US" sz="2200" dirty="0"/>
          </a:p>
        </p:txBody>
      </p:sp>
      <p:sp>
        <p:nvSpPr>
          <p:cNvPr id="4" name="Text 2"/>
          <p:cNvSpPr/>
          <p:nvPr/>
        </p:nvSpPr>
        <p:spPr>
          <a:xfrm>
            <a:off x="758309" y="4394597"/>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Logistic Regression (baseline linear model)</a:t>
            </a:r>
            <a:endParaRPr lang="en-US" sz="1700" dirty="0"/>
          </a:p>
        </p:txBody>
      </p:sp>
      <p:sp>
        <p:nvSpPr>
          <p:cNvPr id="5" name="Text 3"/>
          <p:cNvSpPr/>
          <p:nvPr/>
        </p:nvSpPr>
        <p:spPr>
          <a:xfrm>
            <a:off x="758309" y="4817031"/>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Random Forest (ensemble tree-based model)</a:t>
            </a:r>
            <a:endParaRPr lang="en-US" sz="1700" dirty="0"/>
          </a:p>
        </p:txBody>
      </p:sp>
      <p:sp>
        <p:nvSpPr>
          <p:cNvPr id="6" name="Text 4"/>
          <p:cNvSpPr/>
          <p:nvPr/>
        </p:nvSpPr>
        <p:spPr>
          <a:xfrm>
            <a:off x="758309" y="5239464"/>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LSTM (deep sequential neural network)</a:t>
            </a:r>
            <a:endParaRPr lang="en-US" sz="1700" dirty="0"/>
          </a:p>
        </p:txBody>
      </p:sp>
      <p:sp>
        <p:nvSpPr>
          <p:cNvPr id="7" name="Text 5"/>
          <p:cNvSpPr/>
          <p:nvPr/>
        </p:nvSpPr>
        <p:spPr>
          <a:xfrm>
            <a:off x="7587139" y="382178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E3C4E"/>
                </a:solidFill>
                <a:latin typeface="Barlow Bold" pitchFamily="34" charset="0"/>
                <a:ea typeface="Barlow Bold" pitchFamily="34" charset="-122"/>
                <a:cs typeface="Barlow Bold" pitchFamily="34" charset="-120"/>
              </a:rPr>
              <a:t>Sequence Lengths</a:t>
            </a:r>
            <a:endParaRPr lang="en-US" sz="2200" dirty="0"/>
          </a:p>
        </p:txBody>
      </p:sp>
      <p:sp>
        <p:nvSpPr>
          <p:cNvPr id="8" name="Text 6"/>
          <p:cNvSpPr/>
          <p:nvPr/>
        </p:nvSpPr>
        <p:spPr>
          <a:xfrm>
            <a:off x="7587139" y="4394597"/>
            <a:ext cx="6292572"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Models trained on sequences of 1 to 5 consecutive deliveries to capture temporal context and improve prediction of deception.</a:t>
            </a:r>
            <a:endParaRPr lang="en-US" sz="1700" dirty="0"/>
          </a:p>
        </p:txBody>
      </p:sp>
      <p:pic>
        <p:nvPicPr>
          <p:cNvPr id="10" name="Picture 9" descr="Cricket equipment">
            <a:extLst>
              <a:ext uri="{FF2B5EF4-FFF2-40B4-BE49-F238E27FC236}">
                <a16:creationId xmlns:a16="http://schemas.microsoft.com/office/drawing/2014/main" id="{E1F8440B-BE90-8D92-A1D5-82AD71A06E20}"/>
              </a:ext>
            </a:extLst>
          </p:cNvPr>
          <p:cNvPicPr>
            <a:picLocks noChangeAspect="1"/>
          </p:cNvPicPr>
          <p:nvPr/>
        </p:nvPicPr>
        <p:blipFill>
          <a:blip r:embed="rId5"/>
          <a:stretch>
            <a:fillRect/>
          </a:stretch>
        </p:blipFill>
        <p:spPr>
          <a:xfrm>
            <a:off x="12835054" y="7738946"/>
            <a:ext cx="1795345" cy="490654"/>
          </a:xfrm>
          <a:prstGeom prst="rect">
            <a:avLst/>
          </a:prstGeom>
        </p:spPr>
      </p:pic>
      <p:pic>
        <p:nvPicPr>
          <p:cNvPr id="11" name="Audio 10">
            <a:hlinkClick r:id="" action="ppaction://media"/>
            <a:extLst>
              <a:ext uri="{FF2B5EF4-FFF2-40B4-BE49-F238E27FC236}">
                <a16:creationId xmlns:a16="http://schemas.microsoft.com/office/drawing/2014/main" id="{CC74113D-5A01-072D-AE90-66700B4CD94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290" t="-203290" r="-203290" b="-203290"/>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800" advTm="21342">
        <p:circle/>
      </p:transition>
    </mc:Choice>
    <mc:Fallback>
      <p:transition spd="slow" advTm="21342">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758309" y="1182886"/>
            <a:ext cx="6432113"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Initial Model Performance</a:t>
            </a:r>
            <a:endParaRPr lang="en-US" sz="4450" dirty="0"/>
          </a:p>
        </p:txBody>
      </p:sp>
      <p:sp>
        <p:nvSpPr>
          <p:cNvPr id="4" name="Shape 1"/>
          <p:cNvSpPr/>
          <p:nvPr/>
        </p:nvSpPr>
        <p:spPr>
          <a:xfrm>
            <a:off x="758309" y="2220516"/>
            <a:ext cx="7627382" cy="3542348"/>
          </a:xfrm>
          <a:prstGeom prst="roundRect">
            <a:avLst>
              <a:gd name="adj" fmla="val 9175"/>
            </a:avLst>
          </a:prstGeom>
          <a:noFill/>
          <a:ln w="7620">
            <a:solidFill>
              <a:srgbClr val="000000">
                <a:alpha val="8000"/>
              </a:srgbClr>
            </a:solidFill>
            <a:prstDash val="solid"/>
          </a:ln>
        </p:spPr>
        <p:txBody>
          <a:bodyPr/>
          <a:lstStyle/>
          <a:p>
            <a:endParaRPr lang="en-IN"/>
          </a:p>
        </p:txBody>
      </p:sp>
      <p:sp>
        <p:nvSpPr>
          <p:cNvPr id="5" name="Shape 2"/>
          <p:cNvSpPr/>
          <p:nvPr/>
        </p:nvSpPr>
        <p:spPr>
          <a:xfrm>
            <a:off x="765929" y="2228136"/>
            <a:ext cx="7612142" cy="621744"/>
          </a:xfrm>
          <a:prstGeom prst="rect">
            <a:avLst/>
          </a:prstGeom>
          <a:solidFill>
            <a:srgbClr val="FFFFFF">
              <a:alpha val="4000"/>
            </a:srgbClr>
          </a:solidFill>
          <a:ln/>
        </p:spPr>
        <p:txBody>
          <a:bodyPr/>
          <a:lstStyle/>
          <a:p>
            <a:endParaRPr lang="en-IN"/>
          </a:p>
        </p:txBody>
      </p:sp>
      <p:sp>
        <p:nvSpPr>
          <p:cNvPr id="6" name="Text 3"/>
          <p:cNvSpPr/>
          <p:nvPr/>
        </p:nvSpPr>
        <p:spPr>
          <a:xfrm>
            <a:off x="982980" y="2365653"/>
            <a:ext cx="1085374"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Model</a:t>
            </a:r>
            <a:endParaRPr lang="en-US" sz="1700" dirty="0"/>
          </a:p>
        </p:txBody>
      </p:sp>
      <p:sp>
        <p:nvSpPr>
          <p:cNvPr id="7" name="Text 4"/>
          <p:cNvSpPr/>
          <p:nvPr/>
        </p:nvSpPr>
        <p:spPr>
          <a:xfrm>
            <a:off x="2509123" y="2365653"/>
            <a:ext cx="1081564"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Accuracy</a:t>
            </a:r>
            <a:endParaRPr lang="en-US" sz="1700" dirty="0"/>
          </a:p>
        </p:txBody>
      </p:sp>
      <p:sp>
        <p:nvSpPr>
          <p:cNvPr id="8" name="Text 5"/>
          <p:cNvSpPr/>
          <p:nvPr/>
        </p:nvSpPr>
        <p:spPr>
          <a:xfrm>
            <a:off x="4031456" y="2365653"/>
            <a:ext cx="1081564"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Precision</a:t>
            </a:r>
            <a:endParaRPr lang="en-US" sz="1700" dirty="0"/>
          </a:p>
        </p:txBody>
      </p:sp>
      <p:sp>
        <p:nvSpPr>
          <p:cNvPr id="9" name="Text 6"/>
          <p:cNvSpPr/>
          <p:nvPr/>
        </p:nvSpPr>
        <p:spPr>
          <a:xfrm>
            <a:off x="5553789" y="2365653"/>
            <a:ext cx="1081564"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Recall</a:t>
            </a:r>
            <a:endParaRPr lang="en-US" sz="1700" dirty="0"/>
          </a:p>
        </p:txBody>
      </p:sp>
      <p:sp>
        <p:nvSpPr>
          <p:cNvPr id="10" name="Text 7"/>
          <p:cNvSpPr/>
          <p:nvPr/>
        </p:nvSpPr>
        <p:spPr>
          <a:xfrm>
            <a:off x="7076123" y="2365653"/>
            <a:ext cx="1085374"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F1-Score</a:t>
            </a:r>
            <a:endParaRPr lang="en-US" sz="1700" dirty="0"/>
          </a:p>
        </p:txBody>
      </p:sp>
      <p:sp>
        <p:nvSpPr>
          <p:cNvPr id="11" name="Shape 8"/>
          <p:cNvSpPr/>
          <p:nvPr/>
        </p:nvSpPr>
        <p:spPr>
          <a:xfrm>
            <a:off x="765929" y="2849880"/>
            <a:ext cx="7612142" cy="1315164"/>
          </a:xfrm>
          <a:prstGeom prst="rect">
            <a:avLst/>
          </a:prstGeom>
          <a:solidFill>
            <a:srgbClr val="000000">
              <a:alpha val="4000"/>
            </a:srgbClr>
          </a:solidFill>
          <a:ln/>
        </p:spPr>
        <p:txBody>
          <a:bodyPr/>
          <a:lstStyle/>
          <a:p>
            <a:endParaRPr lang="en-IN"/>
          </a:p>
        </p:txBody>
      </p:sp>
      <p:sp>
        <p:nvSpPr>
          <p:cNvPr id="12" name="Text 9"/>
          <p:cNvSpPr/>
          <p:nvPr/>
        </p:nvSpPr>
        <p:spPr>
          <a:xfrm>
            <a:off x="982980" y="2987397"/>
            <a:ext cx="1085374"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Logistic Regression</a:t>
            </a:r>
            <a:endParaRPr lang="en-US" sz="1700" dirty="0"/>
          </a:p>
        </p:txBody>
      </p:sp>
      <p:sp>
        <p:nvSpPr>
          <p:cNvPr id="13" name="Text 10"/>
          <p:cNvSpPr/>
          <p:nvPr/>
        </p:nvSpPr>
        <p:spPr>
          <a:xfrm>
            <a:off x="2509123" y="2987397"/>
            <a:ext cx="1081564"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75.20%</a:t>
            </a:r>
            <a:endParaRPr lang="en-US" sz="1700" dirty="0"/>
          </a:p>
        </p:txBody>
      </p:sp>
      <p:sp>
        <p:nvSpPr>
          <p:cNvPr id="14" name="Text 11"/>
          <p:cNvSpPr/>
          <p:nvPr/>
        </p:nvSpPr>
        <p:spPr>
          <a:xfrm>
            <a:off x="4031456" y="2987397"/>
            <a:ext cx="1081564"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0.68</a:t>
            </a:r>
            <a:endParaRPr lang="en-US" sz="1700" dirty="0"/>
          </a:p>
        </p:txBody>
      </p:sp>
      <p:sp>
        <p:nvSpPr>
          <p:cNvPr id="15" name="Text 12"/>
          <p:cNvSpPr/>
          <p:nvPr/>
        </p:nvSpPr>
        <p:spPr>
          <a:xfrm>
            <a:off x="5553789" y="2987397"/>
            <a:ext cx="1081564"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0.72</a:t>
            </a:r>
            <a:endParaRPr lang="en-US" sz="1700" dirty="0"/>
          </a:p>
        </p:txBody>
      </p:sp>
      <p:sp>
        <p:nvSpPr>
          <p:cNvPr id="16" name="Text 13"/>
          <p:cNvSpPr/>
          <p:nvPr/>
        </p:nvSpPr>
        <p:spPr>
          <a:xfrm>
            <a:off x="7076123" y="2987397"/>
            <a:ext cx="1085374"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0.70</a:t>
            </a:r>
            <a:endParaRPr lang="en-US" sz="1700" dirty="0"/>
          </a:p>
        </p:txBody>
      </p:sp>
      <p:sp>
        <p:nvSpPr>
          <p:cNvPr id="17" name="Shape 14"/>
          <p:cNvSpPr/>
          <p:nvPr/>
        </p:nvSpPr>
        <p:spPr>
          <a:xfrm>
            <a:off x="765929" y="4165044"/>
            <a:ext cx="7612142" cy="968454"/>
          </a:xfrm>
          <a:prstGeom prst="rect">
            <a:avLst/>
          </a:prstGeom>
          <a:solidFill>
            <a:srgbClr val="FFFFFF">
              <a:alpha val="4000"/>
            </a:srgbClr>
          </a:solidFill>
          <a:ln/>
        </p:spPr>
        <p:txBody>
          <a:bodyPr/>
          <a:lstStyle/>
          <a:p>
            <a:endParaRPr lang="en-IN"/>
          </a:p>
        </p:txBody>
      </p:sp>
      <p:sp>
        <p:nvSpPr>
          <p:cNvPr id="18" name="Text 15"/>
          <p:cNvSpPr/>
          <p:nvPr/>
        </p:nvSpPr>
        <p:spPr>
          <a:xfrm>
            <a:off x="982980" y="4302562"/>
            <a:ext cx="1085374"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Random Forest</a:t>
            </a:r>
            <a:endParaRPr lang="en-US" sz="1700" dirty="0"/>
          </a:p>
        </p:txBody>
      </p:sp>
      <p:sp>
        <p:nvSpPr>
          <p:cNvPr id="19" name="Text 16"/>
          <p:cNvSpPr/>
          <p:nvPr/>
        </p:nvSpPr>
        <p:spPr>
          <a:xfrm>
            <a:off x="2509123" y="4302562"/>
            <a:ext cx="1081564"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80.35%</a:t>
            </a:r>
            <a:endParaRPr lang="en-US" sz="1700" dirty="0"/>
          </a:p>
        </p:txBody>
      </p:sp>
      <p:sp>
        <p:nvSpPr>
          <p:cNvPr id="20" name="Text 17"/>
          <p:cNvSpPr/>
          <p:nvPr/>
        </p:nvSpPr>
        <p:spPr>
          <a:xfrm>
            <a:off x="4031456" y="4302562"/>
            <a:ext cx="1081564"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0.78</a:t>
            </a:r>
            <a:endParaRPr lang="en-US" sz="1700" dirty="0"/>
          </a:p>
        </p:txBody>
      </p:sp>
      <p:sp>
        <p:nvSpPr>
          <p:cNvPr id="21" name="Text 18"/>
          <p:cNvSpPr/>
          <p:nvPr/>
        </p:nvSpPr>
        <p:spPr>
          <a:xfrm>
            <a:off x="5553789" y="4302562"/>
            <a:ext cx="1081564"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0.65</a:t>
            </a:r>
            <a:endParaRPr lang="en-US" sz="1700" dirty="0"/>
          </a:p>
        </p:txBody>
      </p:sp>
      <p:sp>
        <p:nvSpPr>
          <p:cNvPr id="22" name="Text 19"/>
          <p:cNvSpPr/>
          <p:nvPr/>
        </p:nvSpPr>
        <p:spPr>
          <a:xfrm>
            <a:off x="7076123" y="4302562"/>
            <a:ext cx="1085374"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0.71</a:t>
            </a:r>
            <a:endParaRPr lang="en-US" sz="1700" dirty="0"/>
          </a:p>
        </p:txBody>
      </p:sp>
      <p:sp>
        <p:nvSpPr>
          <p:cNvPr id="23" name="Shape 20"/>
          <p:cNvSpPr/>
          <p:nvPr/>
        </p:nvSpPr>
        <p:spPr>
          <a:xfrm>
            <a:off x="765929" y="5133499"/>
            <a:ext cx="7612142" cy="621744"/>
          </a:xfrm>
          <a:prstGeom prst="rect">
            <a:avLst/>
          </a:prstGeom>
          <a:solidFill>
            <a:srgbClr val="000000">
              <a:alpha val="4000"/>
            </a:srgbClr>
          </a:solidFill>
          <a:ln/>
        </p:spPr>
        <p:txBody>
          <a:bodyPr/>
          <a:lstStyle/>
          <a:p>
            <a:endParaRPr lang="en-IN"/>
          </a:p>
        </p:txBody>
      </p:sp>
      <p:sp>
        <p:nvSpPr>
          <p:cNvPr id="24" name="Text 21"/>
          <p:cNvSpPr/>
          <p:nvPr/>
        </p:nvSpPr>
        <p:spPr>
          <a:xfrm>
            <a:off x="982980" y="5271016"/>
            <a:ext cx="1085374"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LSTM</a:t>
            </a:r>
            <a:endParaRPr lang="en-US" sz="1700" dirty="0"/>
          </a:p>
        </p:txBody>
      </p:sp>
      <p:sp>
        <p:nvSpPr>
          <p:cNvPr id="25" name="Text 22"/>
          <p:cNvSpPr/>
          <p:nvPr/>
        </p:nvSpPr>
        <p:spPr>
          <a:xfrm>
            <a:off x="2509123" y="5271016"/>
            <a:ext cx="1081564"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84.51%</a:t>
            </a:r>
            <a:endParaRPr lang="en-US" sz="1700" dirty="0"/>
          </a:p>
        </p:txBody>
      </p:sp>
      <p:sp>
        <p:nvSpPr>
          <p:cNvPr id="26" name="Text 23"/>
          <p:cNvSpPr/>
          <p:nvPr/>
        </p:nvSpPr>
        <p:spPr>
          <a:xfrm>
            <a:off x="4031456" y="5271016"/>
            <a:ext cx="1081564"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0.82</a:t>
            </a:r>
            <a:endParaRPr lang="en-US" sz="1700" dirty="0"/>
          </a:p>
        </p:txBody>
      </p:sp>
      <p:sp>
        <p:nvSpPr>
          <p:cNvPr id="27" name="Text 24"/>
          <p:cNvSpPr/>
          <p:nvPr/>
        </p:nvSpPr>
        <p:spPr>
          <a:xfrm>
            <a:off x="5553789" y="5271016"/>
            <a:ext cx="1081564"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0.80</a:t>
            </a:r>
            <a:endParaRPr lang="en-US" sz="1700" dirty="0"/>
          </a:p>
        </p:txBody>
      </p:sp>
      <p:sp>
        <p:nvSpPr>
          <p:cNvPr id="28" name="Text 25"/>
          <p:cNvSpPr/>
          <p:nvPr/>
        </p:nvSpPr>
        <p:spPr>
          <a:xfrm>
            <a:off x="7076123" y="5271016"/>
            <a:ext cx="1085374"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0.81</a:t>
            </a:r>
            <a:endParaRPr lang="en-US" sz="1700" dirty="0"/>
          </a:p>
        </p:txBody>
      </p:sp>
      <p:sp>
        <p:nvSpPr>
          <p:cNvPr id="29" name="Text 26"/>
          <p:cNvSpPr/>
          <p:nvPr/>
        </p:nvSpPr>
        <p:spPr>
          <a:xfrm>
            <a:off x="758309" y="6006584"/>
            <a:ext cx="7627382"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The initial LSTM model achieved the highest accuracy and balanced metrics, demonstrating the benefit of modeling temporal dependencies in delivery sequences.</a:t>
            </a:r>
            <a:endParaRPr lang="en-US" sz="1700" dirty="0"/>
          </a:p>
        </p:txBody>
      </p:sp>
      <p:pic>
        <p:nvPicPr>
          <p:cNvPr id="31" name="Picture 30" descr="A person in a helmet&#10;&#10;AI-generated content may be incorrect.">
            <a:extLst>
              <a:ext uri="{FF2B5EF4-FFF2-40B4-BE49-F238E27FC236}">
                <a16:creationId xmlns:a16="http://schemas.microsoft.com/office/drawing/2014/main" id="{36B89391-4EBC-3FFF-324C-E68B827626B1}"/>
              </a:ext>
            </a:extLst>
          </p:cNvPr>
          <p:cNvPicPr>
            <a:picLocks noChangeAspect="1"/>
          </p:cNvPicPr>
          <p:nvPr/>
        </p:nvPicPr>
        <p:blipFill>
          <a:blip r:embed="rId5"/>
          <a:stretch>
            <a:fillRect/>
          </a:stretch>
        </p:blipFill>
        <p:spPr>
          <a:xfrm>
            <a:off x="8393311" y="0"/>
            <a:ext cx="6237088" cy="8229600"/>
          </a:xfrm>
          <a:prstGeom prst="rect">
            <a:avLst/>
          </a:prstGeom>
        </p:spPr>
      </p:pic>
      <p:pic>
        <p:nvPicPr>
          <p:cNvPr id="30" name="Audio 29">
            <a:hlinkClick r:id="" action="ppaction://media"/>
            <a:extLst>
              <a:ext uri="{FF2B5EF4-FFF2-40B4-BE49-F238E27FC236}">
                <a16:creationId xmlns:a16="http://schemas.microsoft.com/office/drawing/2014/main" id="{03FA7DDB-A7F5-AE4C-C08B-0751C5695D5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290" t="-203290" r="-203290" b="-203290"/>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9617"/>
    </mc:Choice>
    <mc:Fallback>
      <p:transition spd="slow" advTm="29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2843570"/>
          </a:xfrm>
          <a:prstGeom prst="rect">
            <a:avLst/>
          </a:prstGeom>
        </p:spPr>
      </p:pic>
      <p:sp>
        <p:nvSpPr>
          <p:cNvPr id="3" name="Text 0"/>
          <p:cNvSpPr/>
          <p:nvPr/>
        </p:nvSpPr>
        <p:spPr>
          <a:xfrm>
            <a:off x="758309" y="3629620"/>
            <a:ext cx="8783122"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Challenges and Model Refinements</a:t>
            </a:r>
            <a:endParaRPr lang="en-US" sz="4450" dirty="0"/>
          </a:p>
        </p:txBody>
      </p:sp>
      <p:sp>
        <p:nvSpPr>
          <p:cNvPr id="4" name="Shape 1"/>
          <p:cNvSpPr/>
          <p:nvPr/>
        </p:nvSpPr>
        <p:spPr>
          <a:xfrm>
            <a:off x="758309" y="4667250"/>
            <a:ext cx="487442" cy="487442"/>
          </a:xfrm>
          <a:prstGeom prst="roundRect">
            <a:avLst>
              <a:gd name="adj" fmla="val 66673"/>
            </a:avLst>
          </a:prstGeom>
          <a:solidFill>
            <a:srgbClr val="D4E9F7"/>
          </a:solidFill>
          <a:ln w="7620">
            <a:solidFill>
              <a:srgbClr val="BACFDD"/>
            </a:solidFill>
            <a:prstDash val="solid"/>
          </a:ln>
        </p:spPr>
        <p:txBody>
          <a:bodyPr/>
          <a:lstStyle/>
          <a:p>
            <a:endParaRPr lang="en-IN"/>
          </a:p>
        </p:txBody>
      </p:sp>
      <p:sp>
        <p:nvSpPr>
          <p:cNvPr id="5" name="Text 2"/>
          <p:cNvSpPr/>
          <p:nvPr/>
        </p:nvSpPr>
        <p:spPr>
          <a:xfrm>
            <a:off x="1462326" y="4741664"/>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Key Challenges</a:t>
            </a:r>
            <a:endParaRPr lang="en-US" sz="2200" dirty="0"/>
          </a:p>
        </p:txBody>
      </p:sp>
      <p:sp>
        <p:nvSpPr>
          <p:cNvPr id="6" name="Text 3"/>
          <p:cNvSpPr/>
          <p:nvPr/>
        </p:nvSpPr>
        <p:spPr>
          <a:xfrm>
            <a:off x="1462326" y="5227796"/>
            <a:ext cx="3486745" cy="173355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Class imbalance with deceptive deliveries being rare (~2%), noisy labels from thresholding, and difficulty selecting impactful features.</a:t>
            </a:r>
            <a:endParaRPr lang="en-US" sz="1700" dirty="0"/>
          </a:p>
        </p:txBody>
      </p:sp>
      <p:sp>
        <p:nvSpPr>
          <p:cNvPr id="7" name="Shape 4"/>
          <p:cNvSpPr/>
          <p:nvPr/>
        </p:nvSpPr>
        <p:spPr>
          <a:xfrm>
            <a:off x="5219819" y="4667250"/>
            <a:ext cx="487442" cy="487442"/>
          </a:xfrm>
          <a:prstGeom prst="roundRect">
            <a:avLst>
              <a:gd name="adj" fmla="val 66673"/>
            </a:avLst>
          </a:prstGeom>
          <a:solidFill>
            <a:srgbClr val="D4E9F7"/>
          </a:solidFill>
          <a:ln w="7620">
            <a:solidFill>
              <a:srgbClr val="BACFDD"/>
            </a:solidFill>
            <a:prstDash val="solid"/>
          </a:ln>
        </p:spPr>
        <p:txBody>
          <a:bodyPr/>
          <a:lstStyle/>
          <a:p>
            <a:endParaRPr lang="en-IN"/>
          </a:p>
        </p:txBody>
      </p:sp>
      <p:sp>
        <p:nvSpPr>
          <p:cNvPr id="8" name="Text 5"/>
          <p:cNvSpPr/>
          <p:nvPr/>
        </p:nvSpPr>
        <p:spPr>
          <a:xfrm>
            <a:off x="5923836" y="4741664"/>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Updated LSTM Models</a:t>
            </a:r>
            <a:endParaRPr lang="en-US" sz="2200" dirty="0"/>
          </a:p>
        </p:txBody>
      </p:sp>
      <p:sp>
        <p:nvSpPr>
          <p:cNvPr id="9" name="Text 6"/>
          <p:cNvSpPr/>
          <p:nvPr/>
        </p:nvSpPr>
        <p:spPr>
          <a:xfrm>
            <a:off x="5923836" y="5227796"/>
            <a:ext cx="3486745" cy="208026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Increased depth, hyperparameter tuning, and class weighting were applied but led to accuracy drops (61-64%) due to overfitting and early stopping.</a:t>
            </a:r>
            <a:endParaRPr lang="en-US" sz="1700" dirty="0"/>
          </a:p>
        </p:txBody>
      </p:sp>
      <p:sp>
        <p:nvSpPr>
          <p:cNvPr id="10" name="Shape 7"/>
          <p:cNvSpPr/>
          <p:nvPr/>
        </p:nvSpPr>
        <p:spPr>
          <a:xfrm>
            <a:off x="9681329" y="4667250"/>
            <a:ext cx="487442" cy="487442"/>
          </a:xfrm>
          <a:prstGeom prst="roundRect">
            <a:avLst>
              <a:gd name="adj" fmla="val 66673"/>
            </a:avLst>
          </a:prstGeom>
          <a:solidFill>
            <a:srgbClr val="D4E9F7"/>
          </a:solidFill>
          <a:ln w="7620">
            <a:solidFill>
              <a:srgbClr val="BACFDD"/>
            </a:solidFill>
            <a:prstDash val="solid"/>
          </a:ln>
        </p:spPr>
        <p:txBody>
          <a:bodyPr/>
          <a:lstStyle/>
          <a:p>
            <a:endParaRPr lang="en-IN"/>
          </a:p>
        </p:txBody>
      </p:sp>
      <p:sp>
        <p:nvSpPr>
          <p:cNvPr id="11" name="Text 8"/>
          <p:cNvSpPr/>
          <p:nvPr/>
        </p:nvSpPr>
        <p:spPr>
          <a:xfrm>
            <a:off x="10385346" y="4741664"/>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Insights</a:t>
            </a:r>
            <a:endParaRPr lang="en-US" sz="2200" dirty="0"/>
          </a:p>
        </p:txBody>
      </p:sp>
      <p:sp>
        <p:nvSpPr>
          <p:cNvPr id="12" name="Text 9"/>
          <p:cNvSpPr/>
          <p:nvPr/>
        </p:nvSpPr>
        <p:spPr>
          <a:xfrm>
            <a:off x="10385346" y="5227796"/>
            <a:ext cx="3486745" cy="138684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More complex models underfit or over-predict positives; noisy labels and premature stopping hindered training stability.</a:t>
            </a:r>
            <a:endParaRPr lang="en-US" sz="1700" dirty="0"/>
          </a:p>
        </p:txBody>
      </p:sp>
      <p:pic>
        <p:nvPicPr>
          <p:cNvPr id="13" name="Picture 12" descr="Cricket equipment">
            <a:extLst>
              <a:ext uri="{FF2B5EF4-FFF2-40B4-BE49-F238E27FC236}">
                <a16:creationId xmlns:a16="http://schemas.microsoft.com/office/drawing/2014/main" id="{989C6D7D-75FF-F323-EBC5-FE64D15109AB}"/>
              </a:ext>
            </a:extLst>
          </p:cNvPr>
          <p:cNvPicPr>
            <a:picLocks noChangeAspect="1"/>
          </p:cNvPicPr>
          <p:nvPr/>
        </p:nvPicPr>
        <p:blipFill>
          <a:blip r:embed="rId6"/>
          <a:stretch>
            <a:fillRect/>
          </a:stretch>
        </p:blipFill>
        <p:spPr>
          <a:xfrm>
            <a:off x="12835054" y="7738946"/>
            <a:ext cx="1795345" cy="490654"/>
          </a:xfrm>
          <a:prstGeom prst="rect">
            <a:avLst/>
          </a:prstGeom>
        </p:spPr>
      </p:pic>
      <p:pic>
        <p:nvPicPr>
          <p:cNvPr id="15" name="Audio 14">
            <a:hlinkClick r:id="" action="ppaction://media"/>
            <a:extLst>
              <a:ext uri="{FF2B5EF4-FFF2-40B4-BE49-F238E27FC236}">
                <a16:creationId xmlns:a16="http://schemas.microsoft.com/office/drawing/2014/main" id="{1D3BB688-DDEE-ADC4-F563-389F12C9DF3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290" t="-203290" r="-203290" b="-203290"/>
          <a:stretch>
            <a:fillRect/>
          </a:stretch>
        </p:blipFill>
        <p:spPr>
          <a:xfrm>
            <a:off x="12062765" y="5661965"/>
            <a:ext cx="2468880" cy="2468880"/>
          </a:xfrm>
          <a:prstGeom prst="ellipse">
            <a:avLst/>
          </a:prstGeom>
        </p:spPr>
      </p:pic>
    </p:spTree>
  </p:cSld>
  <p:clrMapOvr>
    <a:masterClrMapping/>
  </p:clrMapOvr>
  <p:transition spd="slow" advTm="3556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2410420"/>
            <a:ext cx="9960888"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Interpretability and Feature Importance</a:t>
            </a:r>
            <a:endParaRPr lang="en-US" sz="4450" dirty="0"/>
          </a:p>
        </p:txBody>
      </p:sp>
      <p:sp>
        <p:nvSpPr>
          <p:cNvPr id="3" name="Text 1"/>
          <p:cNvSpPr/>
          <p:nvPr/>
        </p:nvSpPr>
        <p:spPr>
          <a:xfrm>
            <a:off x="758309" y="366462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E3C4E"/>
                </a:solidFill>
                <a:latin typeface="Barlow Bold" pitchFamily="34" charset="0"/>
                <a:ea typeface="Barlow Bold" pitchFamily="34" charset="-122"/>
                <a:cs typeface="Barlow Bold" pitchFamily="34" charset="-120"/>
              </a:rPr>
              <a:t>Logistic Regression</a:t>
            </a:r>
            <a:endParaRPr lang="en-US" sz="2200" dirty="0"/>
          </a:p>
        </p:txBody>
      </p:sp>
      <p:sp>
        <p:nvSpPr>
          <p:cNvPr id="4" name="Text 2"/>
          <p:cNvSpPr/>
          <p:nvPr/>
        </p:nvSpPr>
        <p:spPr>
          <a:xfrm>
            <a:off x="758309" y="4237434"/>
            <a:ext cx="4018359" cy="138684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Top features include over number and ball speed at specific time steps, indicating temporal and contextual cues for deception.</a:t>
            </a:r>
            <a:endParaRPr lang="en-US" sz="1700" dirty="0"/>
          </a:p>
        </p:txBody>
      </p:sp>
      <p:sp>
        <p:nvSpPr>
          <p:cNvPr id="5" name="Text 3"/>
          <p:cNvSpPr/>
          <p:nvPr/>
        </p:nvSpPr>
        <p:spPr>
          <a:xfrm>
            <a:off x="5312926" y="366462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E3C4E"/>
                </a:solidFill>
                <a:latin typeface="Barlow Bold" pitchFamily="34" charset="0"/>
                <a:ea typeface="Barlow Bold" pitchFamily="34" charset="-122"/>
                <a:cs typeface="Barlow Bold" pitchFamily="34" charset="-120"/>
              </a:rPr>
              <a:t>Random Forest</a:t>
            </a:r>
            <a:endParaRPr lang="en-US" sz="2200" dirty="0"/>
          </a:p>
        </p:txBody>
      </p:sp>
      <p:sp>
        <p:nvSpPr>
          <p:cNvPr id="6" name="Text 4"/>
          <p:cNvSpPr/>
          <p:nvPr/>
        </p:nvSpPr>
        <p:spPr>
          <a:xfrm>
            <a:off x="5312926" y="4237434"/>
            <a:ext cx="4018359" cy="138684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Ball speed across recent deliveries dominates feature importance, highlighting abrupt speed changes as deception signals.</a:t>
            </a:r>
            <a:endParaRPr lang="en-US" sz="1700" dirty="0"/>
          </a:p>
        </p:txBody>
      </p:sp>
      <p:sp>
        <p:nvSpPr>
          <p:cNvPr id="7" name="Text 5"/>
          <p:cNvSpPr/>
          <p:nvPr/>
        </p:nvSpPr>
        <p:spPr>
          <a:xfrm>
            <a:off x="9867543" y="366462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E3C4E"/>
                </a:solidFill>
                <a:latin typeface="Barlow Bold" pitchFamily="34" charset="0"/>
                <a:ea typeface="Barlow Bold" pitchFamily="34" charset="-122"/>
                <a:cs typeface="Barlow Bold" pitchFamily="34" charset="-120"/>
              </a:rPr>
              <a:t>LSTM</a:t>
            </a:r>
            <a:endParaRPr lang="en-US" sz="2200" dirty="0"/>
          </a:p>
        </p:txBody>
      </p:sp>
      <p:sp>
        <p:nvSpPr>
          <p:cNvPr id="8" name="Text 6"/>
          <p:cNvSpPr/>
          <p:nvPr/>
        </p:nvSpPr>
        <p:spPr>
          <a:xfrm>
            <a:off x="9867543" y="4237434"/>
            <a:ext cx="4018359" cy="138684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Gradient-based saliency maps show focus on early deliveries in sequences, suggesting gradual buildup of deceptive cues.</a:t>
            </a:r>
            <a:endParaRPr lang="en-US" sz="1700" dirty="0"/>
          </a:p>
        </p:txBody>
      </p:sp>
      <p:pic>
        <p:nvPicPr>
          <p:cNvPr id="9" name="Picture 8" descr="Cricket equipment">
            <a:extLst>
              <a:ext uri="{FF2B5EF4-FFF2-40B4-BE49-F238E27FC236}">
                <a16:creationId xmlns:a16="http://schemas.microsoft.com/office/drawing/2014/main" id="{796B5C49-ABB8-925E-9D05-268ECA600BA7}"/>
              </a:ext>
            </a:extLst>
          </p:cNvPr>
          <p:cNvPicPr>
            <a:picLocks noChangeAspect="1"/>
          </p:cNvPicPr>
          <p:nvPr/>
        </p:nvPicPr>
        <p:blipFill>
          <a:blip r:embed="rId5"/>
          <a:stretch>
            <a:fillRect/>
          </a:stretch>
        </p:blipFill>
        <p:spPr>
          <a:xfrm>
            <a:off x="12835054" y="7738946"/>
            <a:ext cx="1795345" cy="490654"/>
          </a:xfrm>
          <a:prstGeom prst="rect">
            <a:avLst/>
          </a:prstGeom>
        </p:spPr>
      </p:pic>
      <p:pic>
        <p:nvPicPr>
          <p:cNvPr id="11" name="Audio 10">
            <a:hlinkClick r:id="" action="ppaction://media"/>
            <a:extLst>
              <a:ext uri="{FF2B5EF4-FFF2-40B4-BE49-F238E27FC236}">
                <a16:creationId xmlns:a16="http://schemas.microsoft.com/office/drawing/2014/main" id="{9FEE4E85-DA3F-9734-0958-BDDFCE97D81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290" t="-203290" r="-203290" b="-203290"/>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2916"/>
    </mc:Choice>
    <mc:Fallback>
      <p:transition spd="slow" advTm="32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244709" y="809982"/>
            <a:ext cx="7627382" cy="1425416"/>
          </a:xfrm>
          <a:prstGeom prst="rect">
            <a:avLst/>
          </a:prstGeom>
          <a:noFill/>
          <a:ln/>
        </p:spPr>
        <p:txBody>
          <a:bodyPr wrap="squar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Qualitative and Confusion Matrix Analysis</a:t>
            </a:r>
            <a:endParaRPr lang="en-US" sz="4450" dirty="0"/>
          </a:p>
        </p:txBody>
      </p:sp>
      <p:sp>
        <p:nvSpPr>
          <p:cNvPr id="4" name="Shape 1"/>
          <p:cNvSpPr/>
          <p:nvPr/>
        </p:nvSpPr>
        <p:spPr>
          <a:xfrm>
            <a:off x="6244709" y="2560320"/>
            <a:ext cx="3705463" cy="2668072"/>
          </a:xfrm>
          <a:prstGeom prst="roundRect">
            <a:avLst>
              <a:gd name="adj" fmla="val 12181"/>
            </a:avLst>
          </a:prstGeom>
          <a:solidFill>
            <a:srgbClr val="D4E9F7"/>
          </a:solidFill>
          <a:ln w="7620">
            <a:solidFill>
              <a:srgbClr val="BACFDD"/>
            </a:solidFill>
            <a:prstDash val="solid"/>
          </a:ln>
        </p:spPr>
        <p:txBody>
          <a:bodyPr/>
          <a:lstStyle/>
          <a:p>
            <a:endParaRPr lang="en-IN"/>
          </a:p>
        </p:txBody>
      </p:sp>
      <p:sp>
        <p:nvSpPr>
          <p:cNvPr id="5" name="Text 2"/>
          <p:cNvSpPr/>
          <p:nvPr/>
        </p:nvSpPr>
        <p:spPr>
          <a:xfrm>
            <a:off x="6468904" y="278451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LSTM Strengths</a:t>
            </a:r>
            <a:endParaRPr lang="en-US" sz="2200" dirty="0"/>
          </a:p>
        </p:txBody>
      </p:sp>
      <p:sp>
        <p:nvSpPr>
          <p:cNvPr id="6" name="Text 3"/>
          <p:cNvSpPr/>
          <p:nvPr/>
        </p:nvSpPr>
        <p:spPr>
          <a:xfrm>
            <a:off x="6468904" y="3270647"/>
            <a:ext cx="3257074" cy="138684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Detects subtle speed and line shifts by leveraging full delivery sequences, achieving high precision but low recall.</a:t>
            </a:r>
            <a:endParaRPr lang="en-US" sz="1700" dirty="0"/>
          </a:p>
        </p:txBody>
      </p:sp>
      <p:sp>
        <p:nvSpPr>
          <p:cNvPr id="7" name="Shape 4"/>
          <p:cNvSpPr/>
          <p:nvPr/>
        </p:nvSpPr>
        <p:spPr>
          <a:xfrm>
            <a:off x="10166747" y="2560320"/>
            <a:ext cx="3705463" cy="2668072"/>
          </a:xfrm>
          <a:prstGeom prst="roundRect">
            <a:avLst>
              <a:gd name="adj" fmla="val 12181"/>
            </a:avLst>
          </a:prstGeom>
          <a:solidFill>
            <a:srgbClr val="D4E9F7"/>
          </a:solidFill>
          <a:ln w="7620">
            <a:solidFill>
              <a:srgbClr val="BACFDD"/>
            </a:solidFill>
            <a:prstDash val="solid"/>
          </a:ln>
        </p:spPr>
        <p:txBody>
          <a:bodyPr/>
          <a:lstStyle/>
          <a:p>
            <a:endParaRPr lang="en-IN"/>
          </a:p>
        </p:txBody>
      </p:sp>
      <p:sp>
        <p:nvSpPr>
          <p:cNvPr id="8" name="Text 5"/>
          <p:cNvSpPr/>
          <p:nvPr/>
        </p:nvSpPr>
        <p:spPr>
          <a:xfrm>
            <a:off x="10390942" y="278451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Classical Models</a:t>
            </a:r>
            <a:endParaRPr lang="en-US" sz="2200" dirty="0"/>
          </a:p>
        </p:txBody>
      </p:sp>
      <p:sp>
        <p:nvSpPr>
          <p:cNvPr id="9" name="Text 6"/>
          <p:cNvSpPr/>
          <p:nvPr/>
        </p:nvSpPr>
        <p:spPr>
          <a:xfrm>
            <a:off x="10390942" y="3270647"/>
            <a:ext cx="3257074" cy="173355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Random Forest and Logistic Regression capture categorical and over-specific cues, balancing false positives and negatives better.</a:t>
            </a:r>
            <a:endParaRPr lang="en-US" sz="1700" dirty="0"/>
          </a:p>
        </p:txBody>
      </p:sp>
      <p:sp>
        <p:nvSpPr>
          <p:cNvPr id="10" name="Shape 7"/>
          <p:cNvSpPr/>
          <p:nvPr/>
        </p:nvSpPr>
        <p:spPr>
          <a:xfrm>
            <a:off x="6244709" y="5444966"/>
            <a:ext cx="7627382" cy="1974652"/>
          </a:xfrm>
          <a:prstGeom prst="roundRect">
            <a:avLst>
              <a:gd name="adj" fmla="val 16458"/>
            </a:avLst>
          </a:prstGeom>
          <a:solidFill>
            <a:srgbClr val="D4E9F7"/>
          </a:solidFill>
          <a:ln w="7620">
            <a:solidFill>
              <a:srgbClr val="BACFDD"/>
            </a:solidFill>
            <a:prstDash val="solid"/>
          </a:ln>
        </p:spPr>
        <p:txBody>
          <a:bodyPr/>
          <a:lstStyle/>
          <a:p>
            <a:endParaRPr lang="en-IN"/>
          </a:p>
        </p:txBody>
      </p:sp>
      <p:sp>
        <p:nvSpPr>
          <p:cNvPr id="11" name="Text 8"/>
          <p:cNvSpPr/>
          <p:nvPr/>
        </p:nvSpPr>
        <p:spPr>
          <a:xfrm>
            <a:off x="6468904" y="5669161"/>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Takeaway</a:t>
            </a:r>
            <a:endParaRPr lang="en-US" sz="2200" dirty="0"/>
          </a:p>
        </p:txBody>
      </p:sp>
      <p:sp>
        <p:nvSpPr>
          <p:cNvPr id="12" name="Text 9"/>
          <p:cNvSpPr/>
          <p:nvPr/>
        </p:nvSpPr>
        <p:spPr>
          <a:xfrm>
            <a:off x="6468904" y="6155293"/>
            <a:ext cx="7178993"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A hybrid approach combining temporal LSTM features with classical categorical cues could improve deception detection reliability.</a:t>
            </a:r>
            <a:endParaRPr lang="en-US" sz="1700" dirty="0"/>
          </a:p>
        </p:txBody>
      </p:sp>
      <p:pic>
        <p:nvPicPr>
          <p:cNvPr id="13" name="Picture 12" descr="Cricket equipment">
            <a:extLst>
              <a:ext uri="{FF2B5EF4-FFF2-40B4-BE49-F238E27FC236}">
                <a16:creationId xmlns:a16="http://schemas.microsoft.com/office/drawing/2014/main" id="{8E473E6B-1615-16F3-D2C9-D4ECCF956A80}"/>
              </a:ext>
            </a:extLst>
          </p:cNvPr>
          <p:cNvPicPr>
            <a:picLocks noChangeAspect="1"/>
          </p:cNvPicPr>
          <p:nvPr/>
        </p:nvPicPr>
        <p:blipFill>
          <a:blip r:embed="rId5"/>
          <a:stretch>
            <a:fillRect/>
          </a:stretch>
        </p:blipFill>
        <p:spPr>
          <a:xfrm>
            <a:off x="12835054" y="7738946"/>
            <a:ext cx="1795345" cy="490654"/>
          </a:xfrm>
          <a:prstGeom prst="rect">
            <a:avLst/>
          </a:prstGeom>
        </p:spPr>
      </p:pic>
      <p:pic>
        <p:nvPicPr>
          <p:cNvPr id="15" name="Picture 14" descr="A white cubes with black text&#10;&#10;AI-generated content may be incorrect.">
            <a:extLst>
              <a:ext uri="{FF2B5EF4-FFF2-40B4-BE49-F238E27FC236}">
                <a16:creationId xmlns:a16="http://schemas.microsoft.com/office/drawing/2014/main" id="{63AEC5D9-3ECC-74CB-4233-77E148C11D69}"/>
              </a:ext>
            </a:extLst>
          </p:cNvPr>
          <p:cNvPicPr>
            <a:picLocks noChangeAspect="1"/>
          </p:cNvPicPr>
          <p:nvPr/>
        </p:nvPicPr>
        <p:blipFill>
          <a:blip r:embed="rId6"/>
          <a:stretch>
            <a:fillRect/>
          </a:stretch>
        </p:blipFill>
        <p:spPr>
          <a:xfrm>
            <a:off x="0" y="0"/>
            <a:ext cx="5838349" cy="8229600"/>
          </a:xfrm>
          <a:prstGeom prst="rect">
            <a:avLst/>
          </a:prstGeom>
        </p:spPr>
      </p:pic>
      <p:pic>
        <p:nvPicPr>
          <p:cNvPr id="17" name="Audio 16">
            <a:hlinkClick r:id="" action="ppaction://media"/>
            <a:extLst>
              <a:ext uri="{FF2B5EF4-FFF2-40B4-BE49-F238E27FC236}">
                <a16:creationId xmlns:a16="http://schemas.microsoft.com/office/drawing/2014/main" id="{92B9EE1E-536C-C6E0-B83E-2D171BFF40A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290" t="-203290" r="-203290" b="-203290"/>
          <a:stretch>
            <a:fillRect/>
          </a:stretch>
        </p:blipFill>
        <p:spPr>
          <a:xfrm>
            <a:off x="12062765" y="5661965"/>
            <a:ext cx="2468880" cy="2468880"/>
          </a:xfrm>
          <a:prstGeom prst="ellipse">
            <a:avLst/>
          </a:prstGeom>
        </p:spPr>
      </p:pic>
    </p:spTree>
  </p:cSld>
  <p:clrMapOvr>
    <a:masterClrMapping/>
  </p:clrMapOvr>
  <p:transition spd="slow" advTm="2856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2410420"/>
            <a:ext cx="8484989"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Extensions and Transfer Learning</a:t>
            </a:r>
            <a:endParaRPr lang="en-US" sz="4450" dirty="0"/>
          </a:p>
        </p:txBody>
      </p:sp>
      <p:sp>
        <p:nvSpPr>
          <p:cNvPr id="3" name="Text 1"/>
          <p:cNvSpPr/>
          <p:nvPr/>
        </p:nvSpPr>
        <p:spPr>
          <a:xfrm>
            <a:off x="758309" y="366462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E3C4E"/>
                </a:solidFill>
                <a:latin typeface="Barlow Bold" pitchFamily="34" charset="0"/>
                <a:ea typeface="Barlow Bold" pitchFamily="34" charset="-122"/>
                <a:cs typeface="Barlow Bold" pitchFamily="34" charset="-120"/>
              </a:rPr>
              <a:t>Zero-Shot Learning</a:t>
            </a:r>
            <a:endParaRPr lang="en-US" sz="2200" dirty="0"/>
          </a:p>
        </p:txBody>
      </p:sp>
      <p:sp>
        <p:nvSpPr>
          <p:cNvPr id="4" name="Text 2"/>
          <p:cNvSpPr/>
          <p:nvPr/>
        </p:nvSpPr>
        <p:spPr>
          <a:xfrm>
            <a:off x="758309" y="4237434"/>
            <a:ext cx="4018359"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LSTM embeddings generalized well to unseen bowler types, achieving 81.93% accuracy without retraining.</a:t>
            </a:r>
            <a:endParaRPr lang="en-US" sz="1700" dirty="0"/>
          </a:p>
        </p:txBody>
      </p:sp>
      <p:sp>
        <p:nvSpPr>
          <p:cNvPr id="5" name="Text 3"/>
          <p:cNvSpPr/>
          <p:nvPr/>
        </p:nvSpPr>
        <p:spPr>
          <a:xfrm>
            <a:off x="5312926" y="366462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E3C4E"/>
                </a:solidFill>
                <a:latin typeface="Barlow Bold" pitchFamily="34" charset="0"/>
                <a:ea typeface="Barlow Bold" pitchFamily="34" charset="-122"/>
                <a:cs typeface="Barlow Bold" pitchFamily="34" charset="-120"/>
              </a:rPr>
              <a:t>Linear Probing</a:t>
            </a:r>
            <a:endParaRPr lang="en-US" sz="2200" dirty="0"/>
          </a:p>
        </p:txBody>
      </p:sp>
      <p:sp>
        <p:nvSpPr>
          <p:cNvPr id="6" name="Text 4"/>
          <p:cNvSpPr/>
          <p:nvPr/>
        </p:nvSpPr>
        <p:spPr>
          <a:xfrm>
            <a:off x="5312926" y="4237434"/>
            <a:ext cx="4018359"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Refined embeddings improved class separability but plateaued at 64.95% accuracy with logistic regression.</a:t>
            </a:r>
            <a:endParaRPr lang="en-US" sz="1700" dirty="0"/>
          </a:p>
        </p:txBody>
      </p:sp>
      <p:sp>
        <p:nvSpPr>
          <p:cNvPr id="7" name="Text 5"/>
          <p:cNvSpPr/>
          <p:nvPr/>
        </p:nvSpPr>
        <p:spPr>
          <a:xfrm>
            <a:off x="9867543" y="366462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E3C4E"/>
                </a:solidFill>
                <a:latin typeface="Barlow Bold" pitchFamily="34" charset="0"/>
                <a:ea typeface="Barlow Bold" pitchFamily="34" charset="-122"/>
                <a:cs typeface="Barlow Bold" pitchFamily="34" charset="-120"/>
              </a:rPr>
              <a:t>Transfer Learning</a:t>
            </a:r>
            <a:endParaRPr lang="en-US" sz="2200" dirty="0"/>
          </a:p>
        </p:txBody>
      </p:sp>
      <p:sp>
        <p:nvSpPr>
          <p:cNvPr id="8" name="Text 6"/>
          <p:cNvSpPr/>
          <p:nvPr/>
        </p:nvSpPr>
        <p:spPr>
          <a:xfrm>
            <a:off x="9867543" y="4237434"/>
            <a:ext cx="4018359" cy="138684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Deception-trained embeddings adapted to boundary prediction tasks, reaching ~70% validation accuracy, showing versatility.</a:t>
            </a:r>
            <a:endParaRPr lang="en-US" sz="1700" dirty="0"/>
          </a:p>
        </p:txBody>
      </p:sp>
      <p:pic>
        <p:nvPicPr>
          <p:cNvPr id="9" name="Picture 8" descr="Cricket equipment">
            <a:extLst>
              <a:ext uri="{FF2B5EF4-FFF2-40B4-BE49-F238E27FC236}">
                <a16:creationId xmlns:a16="http://schemas.microsoft.com/office/drawing/2014/main" id="{4674C0A5-889E-44E0-844F-44A8CAB1B04A}"/>
              </a:ext>
            </a:extLst>
          </p:cNvPr>
          <p:cNvPicPr>
            <a:picLocks noChangeAspect="1"/>
          </p:cNvPicPr>
          <p:nvPr/>
        </p:nvPicPr>
        <p:blipFill>
          <a:blip r:embed="rId3"/>
          <a:stretch>
            <a:fillRect/>
          </a:stretch>
        </p:blipFill>
        <p:spPr>
          <a:xfrm>
            <a:off x="12835054" y="7738946"/>
            <a:ext cx="1795345" cy="490654"/>
          </a:xfrm>
          <a:prstGeom prst="rect">
            <a:avLst/>
          </a:prstGeom>
        </p:spPr>
      </p:pic>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175</TotalTime>
  <Words>670</Words>
  <Application>Microsoft Office PowerPoint</Application>
  <PresentationFormat>Custom</PresentationFormat>
  <Paragraphs>89</Paragraphs>
  <Slides>10</Slides>
  <Notes>10</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Barlow Bold</vt:lpstr>
      <vt:lpstr>Arial</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Shivendra Pratap Singh</cp:lastModifiedBy>
  <cp:revision>14</cp:revision>
  <dcterms:created xsi:type="dcterms:W3CDTF">2025-05-08T09:03:40Z</dcterms:created>
  <dcterms:modified xsi:type="dcterms:W3CDTF">2025-05-08T16:27:03Z</dcterms:modified>
</cp:coreProperties>
</file>